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906000"/>
  <p:notesSz cx="6858000" cy="9144000"/>
  <p:embeddedFontLst>
    <p:embeddedFont>
      <p:font typeface="Montserrat SemiBold"/>
      <p:regular r:id="rId11"/>
      <p:bold r:id="rId12"/>
      <p:italic r:id="rId13"/>
      <p:boldItalic r:id="rId14"/>
    </p:embeddedFont>
    <p:embeddedFont>
      <p:font typeface="Montserrat"/>
      <p:regular r:id="rId15"/>
      <p:bold r:id="rId16"/>
      <p:italic r:id="rId17"/>
      <p:boldItalic r:id="rId18"/>
    </p:embeddedFont>
    <p:embeddedFont>
      <p:font typeface="Montserrat Medium"/>
      <p:regular r:id="rId19"/>
      <p:bold r:id="rId20"/>
      <p:italic r:id="rId21"/>
      <p:boldItalic r:id="rId22"/>
    </p:embeddedFont>
    <p:embeddedFont>
      <p:font typeface="Montserrat ExtraLight"/>
      <p:regular r:id="rId23"/>
      <p:bold r:id="rId24"/>
      <p:italic r:id="rId25"/>
      <p:boldItalic r:id="rId26"/>
    </p:embeddedFont>
    <p:embeddedFont>
      <p:font typeface="Montserrat ExtraBold"/>
      <p:bold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56EA704-8B82-4BDF-88BC-D03249E90212}">
  <a:tblStyle styleId="{C56EA704-8B82-4BDF-88BC-D03249E9021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Medium-bold.fntdata"/><Relationship Id="rId22" Type="http://schemas.openxmlformats.org/officeDocument/2006/relationships/font" Target="fonts/MontserratMedium-boldItalic.fntdata"/><Relationship Id="rId21" Type="http://schemas.openxmlformats.org/officeDocument/2006/relationships/font" Target="fonts/MontserratMedium-italic.fntdata"/><Relationship Id="rId24" Type="http://schemas.openxmlformats.org/officeDocument/2006/relationships/font" Target="fonts/MontserratExtraLight-bold.fntdata"/><Relationship Id="rId23" Type="http://schemas.openxmlformats.org/officeDocument/2006/relationships/font" Target="fonts/MontserratExtraLight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ExtraLight-boldItalic.fntdata"/><Relationship Id="rId25" Type="http://schemas.openxmlformats.org/officeDocument/2006/relationships/font" Target="fonts/MontserratExtraLight-italic.fntdata"/><Relationship Id="rId28" Type="http://schemas.openxmlformats.org/officeDocument/2006/relationships/font" Target="fonts/MontserratExtraBold-boldItalic.fntdata"/><Relationship Id="rId27" Type="http://schemas.openxmlformats.org/officeDocument/2006/relationships/font" Target="fonts/MontserratExtraBol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font" Target="fonts/MontserratSemiBold-regular.fntdata"/><Relationship Id="rId10" Type="http://schemas.openxmlformats.org/officeDocument/2006/relationships/slide" Target="slides/slide5.xml"/><Relationship Id="rId13" Type="http://schemas.openxmlformats.org/officeDocument/2006/relationships/font" Target="fonts/MontserratSemiBold-italic.fntdata"/><Relationship Id="rId12" Type="http://schemas.openxmlformats.org/officeDocument/2006/relationships/font" Target="fonts/MontserratSemiBold-bold.fntdata"/><Relationship Id="rId15" Type="http://schemas.openxmlformats.org/officeDocument/2006/relationships/font" Target="fonts/Montserrat-regular.fntdata"/><Relationship Id="rId14" Type="http://schemas.openxmlformats.org/officeDocument/2006/relationships/font" Target="fonts/MontserratSemiBold-boldItalic.fntdata"/><Relationship Id="rId17" Type="http://schemas.openxmlformats.org/officeDocument/2006/relationships/font" Target="fonts/Montserrat-italic.fntdata"/><Relationship Id="rId16" Type="http://schemas.openxmlformats.org/officeDocument/2006/relationships/font" Target="fonts/Montserrat-bold.fntdata"/><Relationship Id="rId19" Type="http://schemas.openxmlformats.org/officeDocument/2006/relationships/font" Target="fonts/MontserratMedium-regular.fntdata"/><Relationship Id="rId18" Type="http://schemas.openxmlformats.org/officeDocument/2006/relationships/font" Target="fonts/Montserrat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a83e92217d_0_10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ga83e92217d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bbc9e582_0_8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bbc9e582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b0bbc9e582_0_1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b0bbc9e582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b0bbc9e582_0_1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b0bbc9e582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16930eb656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16930eb65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6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KR Draft">
  <p:cSld name="CUSTOM_1_1_1_1_1">
    <p:bg>
      <p:bgPr>
        <a:solidFill>
          <a:srgbClr val="F3F3F3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Google Shape;16;p3"/>
          <p:cNvGraphicFramePr/>
          <p:nvPr/>
        </p:nvGraphicFramePr>
        <p:xfrm>
          <a:off x="146049" y="62179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{C56EA704-8B82-4BDF-88BC-D03249E90212}</a:tableStyleId>
              </a:tblPr>
              <a:tblGrid>
                <a:gridCol w="5193275"/>
                <a:gridCol w="4420625"/>
              </a:tblGrid>
              <a:tr h="805225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 u="none" cap="none" strike="noStrike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0000">
                    <a:lnL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216582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5067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175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solidFill>
                          <a:srgbClr val="999999"/>
                        </a:solidFill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solidFill>
                          <a:srgbClr val="999999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0" sz="1200" u="none" cap="none" strike="noStrike">
                        <a:solidFill>
                          <a:srgbClr val="666666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(Short, inspiring and easy to remember one sentence that describes what you want to achieve)" id="17" name="Google Shape;17;p3"/>
          <p:cNvPicPr preferRelativeResize="0"/>
          <p:nvPr/>
        </p:nvPicPr>
        <p:blipFill rotWithShape="1">
          <a:blip r:embed="rId2">
            <a:alphaModFix amt="40000"/>
          </a:blip>
          <a:srcRect b="0" l="0" r="0" t="0"/>
          <a:stretch/>
        </p:blipFill>
        <p:spPr>
          <a:xfrm>
            <a:off x="9377443" y="1040134"/>
            <a:ext cx="306150" cy="3061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pward trend" id="18" name="Google Shape;18;p3"/>
          <p:cNvPicPr preferRelativeResize="0"/>
          <p:nvPr/>
        </p:nvPicPr>
        <p:blipFill rotWithShape="1">
          <a:blip r:embed="rId3">
            <a:alphaModFix amt="40000"/>
          </a:blip>
          <a:srcRect b="0" l="0" r="0" t="0"/>
          <a:stretch/>
        </p:blipFill>
        <p:spPr>
          <a:xfrm>
            <a:off x="4905672" y="3932464"/>
            <a:ext cx="377141" cy="3771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ocument" id="19" name="Google Shape;19;p3"/>
          <p:cNvPicPr preferRelativeResize="0"/>
          <p:nvPr/>
        </p:nvPicPr>
        <p:blipFill rotWithShape="1">
          <a:blip r:embed="rId4">
            <a:alphaModFix amt="40000"/>
          </a:blip>
          <a:srcRect b="0" l="0" r="0" t="0"/>
          <a:stretch/>
        </p:blipFill>
        <p:spPr>
          <a:xfrm>
            <a:off x="9377439" y="3218248"/>
            <a:ext cx="306151" cy="3061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rketing" id="20" name="Google Shape;20;p3"/>
          <p:cNvPicPr preferRelativeResize="0"/>
          <p:nvPr/>
        </p:nvPicPr>
        <p:blipFill rotWithShape="1">
          <a:blip r:embed="rId5">
            <a:alphaModFix amt="40000"/>
          </a:blip>
          <a:srcRect b="0" l="0" r="0" t="0"/>
          <a:stretch/>
        </p:blipFill>
        <p:spPr>
          <a:xfrm>
            <a:off x="9377451" y="3967952"/>
            <a:ext cx="306150" cy="306171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/>
          <p:nvPr/>
        </p:nvSpPr>
        <p:spPr>
          <a:xfrm>
            <a:off x="7133912" y="126912"/>
            <a:ext cx="2625900" cy="41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rgbClr val="CCCCCC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OKR Draft </a:t>
            </a:r>
            <a:endParaRPr sz="1800">
              <a:solidFill>
                <a:srgbClr val="CCCCCC"/>
              </a:solidFill>
            </a:endParaRPr>
          </a:p>
        </p:txBody>
      </p:sp>
      <p:pic>
        <p:nvPicPr>
          <p:cNvPr id="22" name="Google Shape;22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261987" y="6608082"/>
            <a:ext cx="497964" cy="17152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/>
          <p:nvPr>
            <p:ph idx="1" type="body"/>
          </p:nvPr>
        </p:nvSpPr>
        <p:spPr>
          <a:xfrm>
            <a:off x="5452950" y="1504950"/>
            <a:ext cx="4222200" cy="20076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04800" lvl="3" marL="1828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04800" lvl="4" marL="22860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04800" lvl="5" marL="27432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04800" lvl="6" marL="32004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04800" lvl="7" marL="3657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04800" lvl="8" marL="4114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2" type="body"/>
          </p:nvPr>
        </p:nvSpPr>
        <p:spPr>
          <a:xfrm>
            <a:off x="255600" y="1516425"/>
            <a:ext cx="4973700" cy="2769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04800" lvl="3" marL="1828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04800" lvl="4" marL="22860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04800" lvl="5" marL="27432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04800" lvl="6" marL="32004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04800" lvl="7" marL="3657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04800" lvl="8" marL="4114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3" type="body"/>
          </p:nvPr>
        </p:nvSpPr>
        <p:spPr>
          <a:xfrm>
            <a:off x="255600" y="4447900"/>
            <a:ext cx="5000400" cy="1980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04800" lvl="3" marL="1828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04800" lvl="4" marL="22860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04800" lvl="5" marL="27432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04800" lvl="6" marL="32004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04800" lvl="7" marL="3657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04800" lvl="8" marL="4114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4" type="body"/>
          </p:nvPr>
        </p:nvSpPr>
        <p:spPr>
          <a:xfrm>
            <a:off x="5452950" y="4447900"/>
            <a:ext cx="4222200" cy="1980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04800" lvl="3" marL="1828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04800" lvl="4" marL="22860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04800" lvl="5" marL="27432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04800" lvl="6" marL="32004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04800" lvl="7" marL="3657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04800" lvl="8" marL="4114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descr="Short, inspiring and easy to remember one sentence that describes what you want to achieve" id="27" name="Google Shape;27;p3" title="Objective title"/>
          <p:cNvSpPr txBox="1"/>
          <p:nvPr>
            <p:ph type="title"/>
          </p:nvPr>
        </p:nvSpPr>
        <p:spPr>
          <a:xfrm>
            <a:off x="228900" y="725450"/>
            <a:ext cx="9454800" cy="6288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Font typeface="Montserrat ExtraBold"/>
              <a:buNone/>
              <a:defRPr sz="17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5" type="body"/>
          </p:nvPr>
        </p:nvSpPr>
        <p:spPr>
          <a:xfrm>
            <a:off x="5452950" y="3696725"/>
            <a:ext cx="4222200" cy="577500"/>
          </a:xfrm>
          <a:prstGeom prst="rect">
            <a:avLst/>
          </a:prstGeom>
        </p:spPr>
        <p:txBody>
          <a:bodyPr anchorCtr="0" anchor="ctr" bIns="36000" lIns="36000" spcFirstLastPara="1" rIns="36000" wrap="square" tIns="36000">
            <a:no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Montserrat SemiBold"/>
              <a:buChar char="•"/>
              <a:defRPr sz="13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indent="-285750" lvl="1" marL="9144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indent="-285750" lvl="2" marL="13716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indent="-285750" lvl="3" marL="18288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indent="-285750" lvl="4" marL="22860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indent="-285750" lvl="5" marL="27432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indent="-285750" lvl="6" marL="32004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indent="-285750" lvl="7" marL="36576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indent="-285750" lvl="8" marL="41148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pic>
        <p:nvPicPr>
          <p:cNvPr descr="Lightning bolt" id="29" name="Google Shape;29;p3"/>
          <p:cNvPicPr preferRelativeResize="0"/>
          <p:nvPr/>
        </p:nvPicPr>
        <p:blipFill rotWithShape="1">
          <a:blip r:embed="rId7">
            <a:alphaModFix amt="40000"/>
          </a:blip>
          <a:srcRect b="0" l="0" r="0" t="0"/>
          <a:stretch/>
        </p:blipFill>
        <p:spPr>
          <a:xfrm>
            <a:off x="9409383" y="6187718"/>
            <a:ext cx="274320" cy="274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3"/>
          <p:cNvPicPr preferRelativeResize="0"/>
          <p:nvPr/>
        </p:nvPicPr>
        <p:blipFill>
          <a:blip r:embed="rId8">
            <a:alphaModFix amt="40000"/>
          </a:blip>
          <a:stretch>
            <a:fillRect/>
          </a:stretch>
        </p:blipFill>
        <p:spPr>
          <a:xfrm>
            <a:off x="4905674" y="6084902"/>
            <a:ext cx="377150" cy="37715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3"/>
          <p:cNvSpPr/>
          <p:nvPr/>
        </p:nvSpPr>
        <p:spPr>
          <a:xfrm>
            <a:off x="146049" y="6593814"/>
            <a:ext cx="91158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Created by 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Tomek Dabrowski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, 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https://www.linkedin.com/in/tomekdab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.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0" i="0" lang="en-GB" sz="700" u="none" cap="none" strike="noStrike">
                <a:solidFill>
                  <a:srgbClr val="464646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This work is licensed under a Creative Commons Attribution-NoDerivatives 4.0 International License.</a:t>
            </a:r>
            <a:endParaRPr b="0" i="0" sz="700" u="none" cap="none" strike="noStrike">
              <a:solidFill>
                <a:srgbClr val="464646"/>
              </a:solidFill>
              <a:latin typeface="Montserrat ExtraLight"/>
              <a:ea typeface="Montserrat ExtraLight"/>
              <a:cs typeface="Montserrat ExtraLight"/>
              <a:sym typeface="Montserrat ExtraLigh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KR Draft with section names">
  <p:cSld name="CUSTOM_1_1_1_1_1_1">
    <p:bg>
      <p:bgPr>
        <a:solidFill>
          <a:srgbClr val="F3F3F3"/>
        </a:soli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Google Shape;33;p4"/>
          <p:cNvGraphicFramePr/>
          <p:nvPr/>
        </p:nvGraphicFramePr>
        <p:xfrm>
          <a:off x="146049" y="621793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{C56EA704-8B82-4BDF-88BC-D03249E90212}</a:tableStyleId>
              </a:tblPr>
              <a:tblGrid>
                <a:gridCol w="5193275"/>
                <a:gridCol w="4420625"/>
              </a:tblGrid>
              <a:tr h="805225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 u="none" cap="none" strike="noStrike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0000">
                    <a:lnL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 hMerge="1"/>
              </a:tr>
              <a:tr h="216582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999999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Kluczowe Rezultaty</a:t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999999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Opis</a:t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50675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999999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Właściciel</a:t>
                      </a:r>
                      <a:endParaRPr>
                        <a:solidFill>
                          <a:srgbClr val="434343"/>
                        </a:solidFill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175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999999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Aktywności</a:t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solidFill>
                            <a:srgbClr val="999999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Ryzyka</a:t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marR="0" rtl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rgbClr val="999999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0000" marB="45725" marR="91450" marL="91450">
                    <a:lnL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666666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descr="(Short, inspiring and easy to remember one sentence that describes what you want to achieve)" id="34" name="Google Shape;34;p4"/>
          <p:cNvPicPr preferRelativeResize="0"/>
          <p:nvPr/>
        </p:nvPicPr>
        <p:blipFill rotWithShape="1">
          <a:blip r:embed="rId2">
            <a:alphaModFix amt="40000"/>
          </a:blip>
          <a:srcRect b="0" l="0" r="0" t="0"/>
          <a:stretch/>
        </p:blipFill>
        <p:spPr>
          <a:xfrm>
            <a:off x="9377443" y="1040134"/>
            <a:ext cx="306150" cy="3061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pward trend" id="35" name="Google Shape;35;p4"/>
          <p:cNvPicPr preferRelativeResize="0"/>
          <p:nvPr/>
        </p:nvPicPr>
        <p:blipFill rotWithShape="1">
          <a:blip r:embed="rId3">
            <a:alphaModFix amt="40000"/>
          </a:blip>
          <a:srcRect b="0" l="0" r="0" t="0"/>
          <a:stretch/>
        </p:blipFill>
        <p:spPr>
          <a:xfrm>
            <a:off x="4905672" y="3932464"/>
            <a:ext cx="377141" cy="3771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ocument" id="36" name="Google Shape;36;p4"/>
          <p:cNvPicPr preferRelativeResize="0"/>
          <p:nvPr/>
        </p:nvPicPr>
        <p:blipFill rotWithShape="1">
          <a:blip r:embed="rId4">
            <a:alphaModFix amt="40000"/>
          </a:blip>
          <a:srcRect b="0" l="0" r="0" t="0"/>
          <a:stretch/>
        </p:blipFill>
        <p:spPr>
          <a:xfrm>
            <a:off x="9377439" y="3218248"/>
            <a:ext cx="306151" cy="3061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ightning bolt" id="37" name="Google Shape;37;p4"/>
          <p:cNvPicPr preferRelativeResize="0"/>
          <p:nvPr/>
        </p:nvPicPr>
        <p:blipFill rotWithShape="1">
          <a:blip r:embed="rId5">
            <a:alphaModFix amt="40000"/>
          </a:blip>
          <a:srcRect b="0" l="0" r="0" t="0"/>
          <a:stretch/>
        </p:blipFill>
        <p:spPr>
          <a:xfrm>
            <a:off x="9409383" y="6187718"/>
            <a:ext cx="274320" cy="27432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arketing" id="38" name="Google Shape;38;p4"/>
          <p:cNvPicPr preferRelativeResize="0"/>
          <p:nvPr/>
        </p:nvPicPr>
        <p:blipFill rotWithShape="1">
          <a:blip r:embed="rId6">
            <a:alphaModFix amt="40000"/>
          </a:blip>
          <a:srcRect b="0" l="0" r="0" t="0"/>
          <a:stretch/>
        </p:blipFill>
        <p:spPr>
          <a:xfrm>
            <a:off x="9377451" y="3967952"/>
            <a:ext cx="306150" cy="306171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4"/>
          <p:cNvSpPr/>
          <p:nvPr/>
        </p:nvSpPr>
        <p:spPr>
          <a:xfrm>
            <a:off x="7133912" y="126912"/>
            <a:ext cx="2625900" cy="41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rgbClr val="CCCCCC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OKR Draft </a:t>
            </a:r>
            <a:endParaRPr sz="1800">
              <a:solidFill>
                <a:srgbClr val="CCCCCC"/>
              </a:solidFill>
            </a:endParaRPr>
          </a:p>
        </p:txBody>
      </p:sp>
      <p:pic>
        <p:nvPicPr>
          <p:cNvPr id="40" name="Google Shape;40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261987" y="6608082"/>
            <a:ext cx="497964" cy="171521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4"/>
          <p:cNvSpPr txBox="1"/>
          <p:nvPr>
            <p:ph idx="1" type="body"/>
          </p:nvPr>
        </p:nvSpPr>
        <p:spPr>
          <a:xfrm>
            <a:off x="5452950" y="1753450"/>
            <a:ext cx="4222200" cy="17592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04800" lvl="3" marL="1828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04800" lvl="4" marL="22860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04800" lvl="5" marL="27432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04800" lvl="6" marL="32004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04800" lvl="7" marL="3657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04800" lvl="8" marL="4114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42" name="Google Shape;42;p4"/>
          <p:cNvSpPr txBox="1"/>
          <p:nvPr>
            <p:ph idx="2" type="body"/>
          </p:nvPr>
        </p:nvSpPr>
        <p:spPr>
          <a:xfrm>
            <a:off x="255600" y="1753450"/>
            <a:ext cx="4973700" cy="2532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04800" lvl="3" marL="1828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04800" lvl="4" marL="22860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04800" lvl="5" marL="27432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04800" lvl="6" marL="32004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04800" lvl="7" marL="3657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04800" lvl="8" marL="4114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43" name="Google Shape;43;p4"/>
          <p:cNvSpPr txBox="1"/>
          <p:nvPr>
            <p:ph idx="3" type="body"/>
          </p:nvPr>
        </p:nvSpPr>
        <p:spPr>
          <a:xfrm>
            <a:off x="255600" y="4663475"/>
            <a:ext cx="5000400" cy="17592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04800" lvl="3" marL="1828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04800" lvl="4" marL="22860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04800" lvl="5" marL="27432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04800" lvl="6" marL="32004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04800" lvl="7" marL="3657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04800" lvl="8" marL="4114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id="44" name="Google Shape;44;p4"/>
          <p:cNvSpPr txBox="1"/>
          <p:nvPr>
            <p:ph idx="4" type="body"/>
          </p:nvPr>
        </p:nvSpPr>
        <p:spPr>
          <a:xfrm>
            <a:off x="5452950" y="4652975"/>
            <a:ext cx="4222200" cy="17592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indent="-304800" lvl="1" marL="914400" rtl="0">
              <a:spcBef>
                <a:spcPts val="6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indent="-304800" lvl="2" marL="1371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indent="-304800" lvl="3" marL="1828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indent="-304800" lvl="4" marL="22860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indent="-304800" lvl="5" marL="27432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indent="-304800" lvl="6" marL="32004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indent="-304800" lvl="7" marL="36576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indent="-304800" lvl="8" marL="4114800" rtl="0">
              <a:spcBef>
                <a:spcPts val="500"/>
              </a:spcBef>
              <a:spcAft>
                <a:spcPts val="0"/>
              </a:spcAft>
              <a:buSzPts val="1200"/>
              <a:buFont typeface="Montserrat Medium"/>
              <a:buChar char="•"/>
              <a:defRPr sz="12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/>
        </p:txBody>
      </p:sp>
      <p:sp>
        <p:nvSpPr>
          <p:cNvPr descr="Short, inspiring and easy to remember one sentence that describes what you want to achieve" id="45" name="Google Shape;45;p4" title="Objective title"/>
          <p:cNvSpPr txBox="1"/>
          <p:nvPr>
            <p:ph type="title"/>
          </p:nvPr>
        </p:nvSpPr>
        <p:spPr>
          <a:xfrm>
            <a:off x="228900" y="725450"/>
            <a:ext cx="9454800" cy="6288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Font typeface="Montserrat ExtraBold"/>
              <a:buNone/>
              <a:defRPr sz="17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700">
                <a:highlight>
                  <a:srgbClr val="FFFFFF"/>
                </a:highlight>
              </a:defRPr>
            </a:lvl9pPr>
          </a:lstStyle>
          <a:p/>
        </p:txBody>
      </p:sp>
      <p:sp>
        <p:nvSpPr>
          <p:cNvPr id="46" name="Google Shape;46;p4"/>
          <p:cNvSpPr txBox="1"/>
          <p:nvPr>
            <p:ph idx="5" type="body"/>
          </p:nvPr>
        </p:nvSpPr>
        <p:spPr>
          <a:xfrm>
            <a:off x="5452950" y="3881030"/>
            <a:ext cx="4222200" cy="377100"/>
          </a:xfrm>
          <a:prstGeom prst="rect">
            <a:avLst/>
          </a:prstGeom>
        </p:spPr>
        <p:txBody>
          <a:bodyPr anchorCtr="0" anchor="ctr" bIns="36000" lIns="36000" spcFirstLastPara="1" rIns="36000" wrap="square" tIns="36000">
            <a:no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Font typeface="Montserrat SemiBold"/>
              <a:buChar char="•"/>
              <a:defRPr sz="13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indent="-285750" lvl="1" marL="9144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indent="-285750" lvl="2" marL="13716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indent="-285750" lvl="3" marL="18288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indent="-285750" lvl="4" marL="22860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indent="-285750" lvl="5" marL="27432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indent="-285750" lvl="6" marL="32004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indent="-285750" lvl="7" marL="36576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indent="-285750" lvl="8" marL="4114800" rtl="0">
              <a:spcBef>
                <a:spcPts val="500"/>
              </a:spcBef>
              <a:spcAft>
                <a:spcPts val="0"/>
              </a:spcAft>
              <a:buSzPts val="900"/>
              <a:buFont typeface="Montserrat SemiBold"/>
              <a:buChar char="•"/>
              <a:defRPr sz="900"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/>
        </p:txBody>
      </p:sp>
      <p:pic>
        <p:nvPicPr>
          <p:cNvPr id="47" name="Google Shape;47;p4"/>
          <p:cNvPicPr preferRelativeResize="0"/>
          <p:nvPr/>
        </p:nvPicPr>
        <p:blipFill>
          <a:blip r:embed="rId8">
            <a:alphaModFix amt="40000"/>
          </a:blip>
          <a:stretch>
            <a:fillRect/>
          </a:stretch>
        </p:blipFill>
        <p:spPr>
          <a:xfrm>
            <a:off x="4905674" y="6084902"/>
            <a:ext cx="377150" cy="37715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4"/>
          <p:cNvSpPr/>
          <p:nvPr/>
        </p:nvSpPr>
        <p:spPr>
          <a:xfrm>
            <a:off x="146049" y="6593814"/>
            <a:ext cx="91158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00">
                <a:latin typeface="Montserrat ExtraLight"/>
                <a:ea typeface="Montserrat ExtraLight"/>
                <a:cs typeface="Montserrat ExtraLight"/>
                <a:sym typeface="Montserrat ExtraLight"/>
              </a:rPr>
              <a:t>Stworzone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 </a:t>
            </a:r>
            <a:r>
              <a:rPr lang="en-GB" sz="700">
                <a:latin typeface="Montserrat ExtraLight"/>
                <a:ea typeface="Montserrat ExtraLight"/>
                <a:cs typeface="Montserrat ExtraLight"/>
                <a:sym typeface="Montserrat ExtraLight"/>
              </a:rPr>
              <a:t>przez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 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Tomek Dabrowski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, 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https://www.linkedin.com/in/tomekdab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.</a:t>
            </a:r>
            <a:r>
              <a:rPr b="0" i="0" lang="en-GB" sz="7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GB" sz="700">
                <a:latin typeface="Montserrat ExtraLight"/>
                <a:ea typeface="Montserrat ExtraLight"/>
                <a:cs typeface="Montserrat ExtraLight"/>
                <a:sym typeface="Montserrat ExtraLight"/>
              </a:rPr>
              <a:t>Ten utwór jest dostępny na licencji Creative Commons Uznanie autorstwa - Bez utworów zależnych 4.0 Międzynarodowe.</a:t>
            </a:r>
            <a:endParaRPr sz="700">
              <a:latin typeface="Montserrat ExtraLight"/>
              <a:ea typeface="Montserrat ExtraLight"/>
              <a:cs typeface="Montserrat ExtraLight"/>
              <a:sym typeface="Montserrat ExtraLigh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ontserrat"/>
              <a:buNone/>
              <a:defRPr i="0" sz="4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800"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800"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800"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800"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800"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800"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800"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sz="18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Char char="•"/>
              <a:defRPr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Char char="•"/>
              <a:defRPr i="0" sz="2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Montserrat"/>
              <a:buChar char="•"/>
              <a:defRPr i="0" sz="2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•"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•"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•"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•"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•"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Montserrat"/>
              <a:buChar char="•"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r">
              <a:spcBef>
                <a:spcPts val="0"/>
              </a:spcBef>
              <a:buNone/>
              <a:defRPr i="0" sz="12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5"/>
          <p:cNvSpPr txBox="1"/>
          <p:nvPr>
            <p:ph idx="1" type="body"/>
          </p:nvPr>
        </p:nvSpPr>
        <p:spPr>
          <a:xfrm>
            <a:off x="5452950" y="1753450"/>
            <a:ext cx="4222200" cy="17592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Jak produkt / organizacja będzie wyglądać po osiągnięciu celu?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Na czym chcesz się skupić?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Jaki problem zostanie przez to rozwiązany?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Dlaczego jest to istotne?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W jaki sposób ten cel jest zgodny z celami firmy?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255600" y="1753450"/>
            <a:ext cx="4973700" cy="2532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/>
              <a:t>Jakiego efektu się spodziewasz zakładając, że uda Ci się osiągnąć cel?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Jakie są pożądane rezultaty?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/>
              <a:t>Jakich zmian w zachowaniu klientów / własnym oczekujesz? 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Jak możesz to zmierzyć?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Jakie są wartości początkowe i docelowe Twoich miar?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700"/>
              <a:buFont typeface="Montserrat ExtraLight"/>
              <a:buNone/>
            </a:pPr>
            <a:r>
              <a:t/>
            </a:r>
            <a:endParaRPr/>
          </a:p>
        </p:txBody>
      </p:sp>
      <p:sp>
        <p:nvSpPr>
          <p:cNvPr id="55" name="Google Shape;55;p5"/>
          <p:cNvSpPr txBox="1"/>
          <p:nvPr>
            <p:ph idx="3" type="body"/>
          </p:nvPr>
        </p:nvSpPr>
        <p:spPr>
          <a:xfrm>
            <a:off x="255600" y="4663475"/>
            <a:ext cx="5000400" cy="17592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GB"/>
              <a:t>Co zamierzasz zrobić (np. zadania, projekty), aby wpłynąć na kluczowe rezultaty?</a:t>
            </a:r>
            <a:endParaRPr/>
          </a:p>
        </p:txBody>
      </p:sp>
      <p:sp>
        <p:nvSpPr>
          <p:cNvPr id="56" name="Google Shape;56;p5"/>
          <p:cNvSpPr txBox="1"/>
          <p:nvPr>
            <p:ph idx="4" type="body"/>
          </p:nvPr>
        </p:nvSpPr>
        <p:spPr>
          <a:xfrm>
            <a:off x="5452950" y="4652975"/>
            <a:ext cx="4222200" cy="17592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Jakie są obawy i zmartwienia związane z tym celem?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Co się stanie, jeśli nic nie zrobimy w związku z tymi obawami i zmartwieniami?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Co mogłoby spowolnić / zatrzymać osiągnięcie tego celu?</a:t>
            </a:r>
            <a:endParaRPr/>
          </a:p>
          <a:p>
            <a:pPr indent="0" lvl="0" marL="0" rtl="0" algn="l">
              <a:lnSpc>
                <a:spcPct val="114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5"/>
          <p:cNvSpPr txBox="1"/>
          <p:nvPr>
            <p:ph type="title"/>
          </p:nvPr>
        </p:nvSpPr>
        <p:spPr>
          <a:xfrm>
            <a:off x="228900" y="725450"/>
            <a:ext cx="9454800" cy="6288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/>
              <a:t>Krótkie, inspirujące i łatwe do zapamiętania jedno zdanie, które opisuje co chcesz osiągnąć</a:t>
            </a:r>
            <a:endParaRPr sz="1400"/>
          </a:p>
        </p:txBody>
      </p:sp>
      <p:sp>
        <p:nvSpPr>
          <p:cNvPr id="58" name="Google Shape;58;p5"/>
          <p:cNvSpPr txBox="1"/>
          <p:nvPr>
            <p:ph idx="5" type="body"/>
          </p:nvPr>
        </p:nvSpPr>
        <p:spPr>
          <a:xfrm>
            <a:off x="5452950" y="3881030"/>
            <a:ext cx="4222200" cy="377100"/>
          </a:xfrm>
          <a:prstGeom prst="rect">
            <a:avLst/>
          </a:prstGeom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Właściciel Celu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6"/>
          <p:cNvSpPr txBox="1"/>
          <p:nvPr>
            <p:ph idx="1" type="body"/>
          </p:nvPr>
        </p:nvSpPr>
        <p:spPr>
          <a:xfrm>
            <a:off x="5452950" y="1504950"/>
            <a:ext cx="4222200" cy="20076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rPr lang="en-GB"/>
              <a:t>I want to create the best club in Poland</a:t>
            </a:r>
            <a:endParaRPr/>
          </a:p>
        </p:txBody>
      </p:sp>
      <p:sp>
        <p:nvSpPr>
          <p:cNvPr id="64" name="Google Shape;64;p6"/>
          <p:cNvSpPr txBox="1"/>
          <p:nvPr>
            <p:ph idx="2" type="body"/>
          </p:nvPr>
        </p:nvSpPr>
        <p:spPr>
          <a:xfrm>
            <a:off x="255600" y="1516425"/>
            <a:ext cx="4973700" cy="2769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-450000" lvl="0" marL="450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KR1: </a:t>
            </a:r>
            <a:r>
              <a:rPr lang="en-GB"/>
              <a:t>	Be at the position 1. in League Table</a:t>
            </a:r>
            <a:endParaRPr/>
          </a:p>
          <a:p>
            <a:pPr indent="-450000" lvl="0" marL="4500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KR2: 	Get 1,96 points per match in average</a:t>
            </a:r>
            <a:endParaRPr/>
          </a:p>
          <a:p>
            <a:pPr indent="-450000" lvl="0" marL="4500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KR3: 	Club income increased from 5 mln PLN to 24 mln PLN </a:t>
            </a:r>
            <a:endParaRPr sz="950">
              <a:latin typeface="Arial"/>
              <a:ea typeface="Arial"/>
              <a:cs typeface="Arial"/>
              <a:sym typeface="Arial"/>
            </a:endParaRPr>
          </a:p>
          <a:p>
            <a:pPr indent="-450000" lvl="0" marL="450000" marR="0" rtl="0" algn="l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6"/>
          <p:cNvSpPr txBox="1"/>
          <p:nvPr>
            <p:ph idx="3" type="body"/>
          </p:nvPr>
        </p:nvSpPr>
        <p:spPr>
          <a:xfrm>
            <a:off x="255600" y="4447900"/>
            <a:ext cx="5000400" cy="1980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 txBox="1"/>
          <p:nvPr>
            <p:ph idx="4" type="body"/>
          </p:nvPr>
        </p:nvSpPr>
        <p:spPr>
          <a:xfrm>
            <a:off x="5452950" y="4447900"/>
            <a:ext cx="4222200" cy="1980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 txBox="1"/>
          <p:nvPr>
            <p:ph type="title"/>
          </p:nvPr>
        </p:nvSpPr>
        <p:spPr>
          <a:xfrm>
            <a:off x="228900" y="725450"/>
            <a:ext cx="9454800" cy="6288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Win the Polish Football League</a:t>
            </a:r>
            <a:endParaRPr sz="1600"/>
          </a:p>
        </p:txBody>
      </p:sp>
      <p:sp>
        <p:nvSpPr>
          <p:cNvPr id="68" name="Google Shape;68;p6"/>
          <p:cNvSpPr txBox="1"/>
          <p:nvPr>
            <p:ph idx="5" type="body"/>
          </p:nvPr>
        </p:nvSpPr>
        <p:spPr>
          <a:xfrm>
            <a:off x="5452950" y="3696725"/>
            <a:ext cx="4222200" cy="577500"/>
          </a:xfrm>
          <a:prstGeom prst="rect">
            <a:avLst/>
          </a:prstGeom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Club Owner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7"/>
          <p:cNvSpPr txBox="1"/>
          <p:nvPr>
            <p:ph idx="1" type="body"/>
          </p:nvPr>
        </p:nvSpPr>
        <p:spPr>
          <a:xfrm>
            <a:off x="5452950" y="1504950"/>
            <a:ext cx="4222200" cy="20076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idx="2" type="body"/>
          </p:nvPr>
        </p:nvSpPr>
        <p:spPr>
          <a:xfrm>
            <a:off x="255600" y="1516425"/>
            <a:ext cx="4973700" cy="2769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-450000" lvl="0" marL="450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KR1: 	Move from 10 to 3 position in League Table</a:t>
            </a:r>
            <a:endParaRPr/>
          </a:p>
          <a:p>
            <a:pPr indent="-450000" lvl="0" marL="4500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KR2:	Increase average fan numbers per a match </a:t>
            </a:r>
            <a:br>
              <a:rPr lang="en-GB"/>
            </a:br>
            <a:r>
              <a:rPr lang="en-GB"/>
              <a:t>from 2000 to 10000</a:t>
            </a:r>
            <a:endParaRPr/>
          </a:p>
          <a:p>
            <a:pPr indent="-450000" lvl="0" marL="4500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KR3:	</a:t>
            </a:r>
            <a:r>
              <a:rPr lang="en-GB"/>
              <a:t>4 players chosen to the "Team of the Round"</a:t>
            </a:r>
            <a:endParaRPr sz="950">
              <a:latin typeface="Arial"/>
              <a:ea typeface="Arial"/>
              <a:cs typeface="Arial"/>
              <a:sym typeface="Arial"/>
            </a:endParaRPr>
          </a:p>
          <a:p>
            <a:pPr indent="-450000" lvl="0" marL="4500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50000" lvl="0" marL="450000" marR="0" rtl="0" algn="l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7"/>
          <p:cNvSpPr txBox="1"/>
          <p:nvPr>
            <p:ph idx="3" type="body"/>
          </p:nvPr>
        </p:nvSpPr>
        <p:spPr>
          <a:xfrm>
            <a:off x="255600" y="4447900"/>
            <a:ext cx="5000400" cy="1980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7"/>
          <p:cNvSpPr txBox="1"/>
          <p:nvPr>
            <p:ph idx="4" type="body"/>
          </p:nvPr>
        </p:nvSpPr>
        <p:spPr>
          <a:xfrm>
            <a:off x="5452950" y="4447900"/>
            <a:ext cx="4222200" cy="1980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7"/>
          <p:cNvSpPr txBox="1"/>
          <p:nvPr>
            <p:ph type="title"/>
          </p:nvPr>
        </p:nvSpPr>
        <p:spPr>
          <a:xfrm>
            <a:off x="228900" y="725450"/>
            <a:ext cx="9454800" cy="6288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Be a dark horse in the Winter Season</a:t>
            </a:r>
            <a:endParaRPr/>
          </a:p>
        </p:txBody>
      </p:sp>
      <p:sp>
        <p:nvSpPr>
          <p:cNvPr id="78" name="Google Shape;78;p7"/>
          <p:cNvSpPr txBox="1"/>
          <p:nvPr>
            <p:ph idx="5" type="body"/>
          </p:nvPr>
        </p:nvSpPr>
        <p:spPr>
          <a:xfrm>
            <a:off x="5452950" y="3696725"/>
            <a:ext cx="4222200" cy="577500"/>
          </a:xfrm>
          <a:prstGeom prst="rect">
            <a:avLst/>
          </a:prstGeom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Football Coach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8"/>
          <p:cNvSpPr txBox="1"/>
          <p:nvPr>
            <p:ph idx="1" type="body"/>
          </p:nvPr>
        </p:nvSpPr>
        <p:spPr>
          <a:xfrm>
            <a:off x="5452950" y="1504950"/>
            <a:ext cx="4222200" cy="20076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8"/>
          <p:cNvSpPr txBox="1"/>
          <p:nvPr>
            <p:ph idx="2" type="body"/>
          </p:nvPr>
        </p:nvSpPr>
        <p:spPr>
          <a:xfrm>
            <a:off x="255600" y="1516425"/>
            <a:ext cx="4973700" cy="2769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-450000" lvl="0" marL="450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highlight>
                  <a:srgbClr val="FFFFFF"/>
                </a:highlight>
              </a:rPr>
              <a:t>KR1: 	Have 4 new players coming from own football school</a:t>
            </a:r>
            <a:endParaRPr sz="1100">
              <a:highlight>
                <a:srgbClr val="FFFFFF"/>
              </a:highlight>
            </a:endParaRPr>
          </a:p>
          <a:p>
            <a:pPr indent="-450000" lvl="0" marL="450000" marR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100">
                <a:highlight>
                  <a:srgbClr val="FFFFFF"/>
                </a:highlight>
              </a:rPr>
              <a:t>KR2: 	70% players have substitute players</a:t>
            </a:r>
            <a:endParaRPr sz="1100">
              <a:highlight>
                <a:srgbClr val="FFFFFF"/>
              </a:highlight>
            </a:endParaRPr>
          </a:p>
          <a:p>
            <a:pPr indent="-450000" lvl="0" marL="450000" marR="0" rtl="0" algn="l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100">
                <a:highlight>
                  <a:srgbClr val="FFFFFF"/>
                </a:highlight>
              </a:rPr>
              <a:t>KR3:	6 players can play at more than one position during the game</a:t>
            </a:r>
            <a:endParaRPr sz="1100"/>
          </a:p>
        </p:txBody>
      </p:sp>
      <p:sp>
        <p:nvSpPr>
          <p:cNvPr id="85" name="Google Shape;85;p8"/>
          <p:cNvSpPr txBox="1"/>
          <p:nvPr>
            <p:ph idx="3" type="body"/>
          </p:nvPr>
        </p:nvSpPr>
        <p:spPr>
          <a:xfrm>
            <a:off x="255600" y="4447900"/>
            <a:ext cx="5000400" cy="1980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8"/>
          <p:cNvSpPr txBox="1"/>
          <p:nvPr>
            <p:ph idx="4" type="body"/>
          </p:nvPr>
        </p:nvSpPr>
        <p:spPr>
          <a:xfrm>
            <a:off x="5452950" y="4447900"/>
            <a:ext cx="4222200" cy="1980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8"/>
          <p:cNvSpPr txBox="1"/>
          <p:nvPr>
            <p:ph type="title"/>
          </p:nvPr>
        </p:nvSpPr>
        <p:spPr>
          <a:xfrm>
            <a:off x="228900" y="725450"/>
            <a:ext cx="9454800" cy="6288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Our team has wide number of players</a:t>
            </a:r>
            <a:endParaRPr/>
          </a:p>
        </p:txBody>
      </p:sp>
      <p:sp>
        <p:nvSpPr>
          <p:cNvPr id="88" name="Google Shape;88;p8"/>
          <p:cNvSpPr txBox="1"/>
          <p:nvPr>
            <p:ph idx="5" type="body"/>
          </p:nvPr>
        </p:nvSpPr>
        <p:spPr>
          <a:xfrm>
            <a:off x="5452950" y="3696725"/>
            <a:ext cx="4222200" cy="577500"/>
          </a:xfrm>
          <a:prstGeom prst="rect">
            <a:avLst/>
          </a:prstGeom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Football Scout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9"/>
          <p:cNvSpPr txBox="1"/>
          <p:nvPr>
            <p:ph idx="1" type="body"/>
          </p:nvPr>
        </p:nvSpPr>
        <p:spPr>
          <a:xfrm>
            <a:off x="5452950" y="1504950"/>
            <a:ext cx="4222200" cy="20076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9"/>
          <p:cNvSpPr txBox="1"/>
          <p:nvPr>
            <p:ph idx="2" type="body"/>
          </p:nvPr>
        </p:nvSpPr>
        <p:spPr>
          <a:xfrm>
            <a:off x="255600" y="1516425"/>
            <a:ext cx="4973700" cy="2769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9"/>
          <p:cNvSpPr txBox="1"/>
          <p:nvPr>
            <p:ph idx="3" type="body"/>
          </p:nvPr>
        </p:nvSpPr>
        <p:spPr>
          <a:xfrm>
            <a:off x="255600" y="4447900"/>
            <a:ext cx="5000400" cy="1980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9"/>
          <p:cNvSpPr txBox="1"/>
          <p:nvPr>
            <p:ph idx="4" type="body"/>
          </p:nvPr>
        </p:nvSpPr>
        <p:spPr>
          <a:xfrm>
            <a:off x="5452950" y="4447900"/>
            <a:ext cx="4222200" cy="1980300"/>
          </a:xfrm>
          <a:prstGeom prst="rect">
            <a:avLst/>
          </a:prstGeom>
        </p:spPr>
        <p:txBody>
          <a:bodyPr anchorCtr="0" anchor="t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60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 txBox="1"/>
          <p:nvPr>
            <p:ph type="title"/>
          </p:nvPr>
        </p:nvSpPr>
        <p:spPr>
          <a:xfrm>
            <a:off x="228900" y="725450"/>
            <a:ext cx="9454800" cy="628800"/>
          </a:xfrm>
          <a:prstGeom prst="rect">
            <a:avLst/>
          </a:prstGeom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 txBox="1"/>
          <p:nvPr>
            <p:ph idx="5" type="body"/>
          </p:nvPr>
        </p:nvSpPr>
        <p:spPr>
          <a:xfrm>
            <a:off x="5452950" y="3696725"/>
            <a:ext cx="4222200" cy="577500"/>
          </a:xfrm>
          <a:prstGeom prst="rect">
            <a:avLst/>
          </a:prstGeom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